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9" r:id="rId4"/>
    <p:sldId id="257" r:id="rId5"/>
    <p:sldId id="262" r:id="rId6"/>
    <p:sldId id="260" r:id="rId7"/>
    <p:sldId id="261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69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21418-8F67-4BE9-B53B-A734D156D608}" type="datetimeFigureOut">
              <a:rPr kumimoji="1" lang="ja-JP" altLang="en-US" smtClean="0"/>
              <a:t>2026/8/19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69435F-A4C7-40D9-AABA-BFC3E38A359F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011807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パノラマ写真 (キャプション付き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21418-8F67-4BE9-B53B-A734D156D608}" type="datetimeFigureOut">
              <a:rPr kumimoji="1" lang="ja-JP" altLang="en-US" smtClean="0"/>
              <a:t>2026/8/19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69435F-A4C7-40D9-AABA-BFC3E38A359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204359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タイトルとキャプショ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21418-8F67-4BE9-B53B-A734D156D608}" type="datetimeFigureOut">
              <a:rPr kumimoji="1" lang="ja-JP" altLang="en-US" smtClean="0"/>
              <a:t>2026/8/19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69435F-A4C7-40D9-AABA-BFC3E38A359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04306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用 (キャプション付き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21418-8F67-4BE9-B53B-A734D156D608}" type="datetimeFigureOut">
              <a:rPr kumimoji="1" lang="ja-JP" altLang="en-US" smtClean="0"/>
              <a:t>2026/8/19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69435F-A4C7-40D9-AABA-BFC3E38A359F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7909657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21418-8F67-4BE9-B53B-A734D156D608}" type="datetimeFigureOut">
              <a:rPr kumimoji="1" lang="ja-JP" altLang="en-US" smtClean="0"/>
              <a:t>2026/8/19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69435F-A4C7-40D9-AABA-BFC3E38A359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1156913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用付きの名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ja-JP" altLang="en-US"/>
              <a:t>マスター テキストの書式設定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21418-8F67-4BE9-B53B-A734D156D608}" type="datetimeFigureOut">
              <a:rPr kumimoji="1" lang="ja-JP" altLang="en-US" smtClean="0"/>
              <a:t>2026/8/19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69435F-A4C7-40D9-AABA-BFC3E38A359F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62203978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真または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ja-JP" altLang="en-US"/>
              <a:t>マスター テキストの書式設定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21418-8F67-4BE9-B53B-A734D156D608}" type="datetimeFigureOut">
              <a:rPr kumimoji="1" lang="ja-JP" altLang="en-US" smtClean="0"/>
              <a:t>2026/8/19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69435F-A4C7-40D9-AABA-BFC3E38A359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5072056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21418-8F67-4BE9-B53B-A734D156D608}" type="datetimeFigureOut">
              <a:rPr kumimoji="1" lang="ja-JP" altLang="en-US" smtClean="0"/>
              <a:t>2026/8/19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69435F-A4C7-40D9-AABA-BFC3E38A359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373102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21418-8F67-4BE9-B53B-A734D156D608}" type="datetimeFigureOut">
              <a:rPr kumimoji="1" lang="ja-JP" altLang="en-US" smtClean="0"/>
              <a:t>2026/8/19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69435F-A4C7-40D9-AABA-BFC3E38A359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861701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21418-8F67-4BE9-B53B-A734D156D608}" type="datetimeFigureOut">
              <a:rPr kumimoji="1" lang="ja-JP" altLang="en-US" smtClean="0"/>
              <a:t>2026/8/19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69435F-A4C7-40D9-AABA-BFC3E38A359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061994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21418-8F67-4BE9-B53B-A734D156D608}" type="datetimeFigureOut">
              <a:rPr kumimoji="1" lang="ja-JP" altLang="en-US" smtClean="0"/>
              <a:t>2026/8/19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69435F-A4C7-40D9-AABA-BFC3E38A359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281716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21418-8F67-4BE9-B53B-A734D156D608}" type="datetimeFigureOut">
              <a:rPr kumimoji="1" lang="ja-JP" altLang="en-US" smtClean="0"/>
              <a:t>2026/8/19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69435F-A4C7-40D9-AABA-BFC3E38A359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932090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21418-8F67-4BE9-B53B-A734D156D608}" type="datetimeFigureOut">
              <a:rPr kumimoji="1" lang="ja-JP" altLang="en-US" smtClean="0"/>
              <a:t>2026/8/19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69435F-A4C7-40D9-AABA-BFC3E38A359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908829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21418-8F67-4BE9-B53B-A734D156D608}" type="datetimeFigureOut">
              <a:rPr kumimoji="1" lang="ja-JP" altLang="en-US" smtClean="0"/>
              <a:t>2026/8/19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69435F-A4C7-40D9-AABA-BFC3E38A359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140878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21418-8F67-4BE9-B53B-A734D156D608}" type="datetimeFigureOut">
              <a:rPr kumimoji="1" lang="ja-JP" altLang="en-US" smtClean="0"/>
              <a:t>2026/8/19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69435F-A4C7-40D9-AABA-BFC3E38A359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651737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21418-8F67-4BE9-B53B-A734D156D608}" type="datetimeFigureOut">
              <a:rPr kumimoji="1" lang="ja-JP" altLang="en-US" smtClean="0"/>
              <a:t>2026/8/19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69435F-A4C7-40D9-AABA-BFC3E38A359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527666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21418-8F67-4BE9-B53B-A734D156D608}" type="datetimeFigureOut">
              <a:rPr kumimoji="1" lang="ja-JP" altLang="en-US" smtClean="0"/>
              <a:t>2026/8/19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69435F-A4C7-40D9-AABA-BFC3E38A359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143293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A5E21418-8F67-4BE9-B53B-A734D156D608}" type="datetimeFigureOut">
              <a:rPr kumimoji="1" lang="ja-JP" altLang="en-US" smtClean="0"/>
              <a:t>2026/8/19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0869435F-A4C7-40D9-AABA-BFC3E38A359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2191217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kumimoji="1"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 kumimoji="1">
          <a:solidFill>
            <a:schemeClr val="tx2"/>
          </a:solidFill>
        </a:defRPr>
      </a:lvl2pPr>
      <a:lvl3pPr eaLnBrk="1" hangingPunct="1">
        <a:defRPr kumimoji="1">
          <a:solidFill>
            <a:schemeClr val="tx2"/>
          </a:solidFill>
        </a:defRPr>
      </a:lvl3pPr>
      <a:lvl4pPr eaLnBrk="1" hangingPunct="1">
        <a:defRPr kumimoji="1">
          <a:solidFill>
            <a:schemeClr val="tx2"/>
          </a:solidFill>
        </a:defRPr>
      </a:lvl4pPr>
      <a:lvl5pPr eaLnBrk="1" hangingPunct="1">
        <a:defRPr kumimoji="1">
          <a:solidFill>
            <a:schemeClr val="tx2"/>
          </a:solidFill>
        </a:defRPr>
      </a:lvl5pPr>
      <a:lvl6pPr eaLnBrk="1" hangingPunct="1">
        <a:defRPr kumimoji="1">
          <a:solidFill>
            <a:schemeClr val="tx2"/>
          </a:solidFill>
        </a:defRPr>
      </a:lvl6pPr>
      <a:lvl7pPr eaLnBrk="1" hangingPunct="1">
        <a:defRPr kumimoji="1">
          <a:solidFill>
            <a:schemeClr val="tx2"/>
          </a:solidFill>
        </a:defRPr>
      </a:lvl7pPr>
      <a:lvl8pPr eaLnBrk="1" hangingPunct="1">
        <a:defRPr kumimoji="1">
          <a:solidFill>
            <a:schemeClr val="tx2"/>
          </a:solidFill>
        </a:defRPr>
      </a:lvl8pPr>
      <a:lvl9pPr eaLnBrk="1" hangingPunct="1">
        <a:defRPr kumimoji="1"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kumimoji="1"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kumimoji="1"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kumimoji="1"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kumimoji="1"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kumimoji="1"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kumimoji="1"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kumimoji="1"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kumimoji="1"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kumimoji="1"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732341F-6BD5-31F1-B638-CF875B17EFD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4212" y="685799"/>
            <a:ext cx="9983788" cy="2971801"/>
          </a:xfrm>
        </p:spPr>
        <p:txBody>
          <a:bodyPr>
            <a:normAutofit/>
          </a:bodyPr>
          <a:lstStyle/>
          <a:p>
            <a:r>
              <a:rPr lang="en-US" altLang="ja-JP" b="1" dirty="0"/>
              <a:t>2027</a:t>
            </a:r>
            <a:r>
              <a:rPr lang="ja-JP" altLang="ja-JP" b="1" dirty="0"/>
              <a:t>年度入学予定者サポートプログラム（未修者コース）</a:t>
            </a:r>
            <a:endParaRPr kumimoji="1" lang="ja-JP" altLang="en-US" dirty="0"/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9DB285F3-9478-52E8-8BFE-0EDBD2DB895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435788" y="4052047"/>
            <a:ext cx="2232212" cy="1113678"/>
          </a:xfrm>
        </p:spPr>
        <p:txBody>
          <a:bodyPr>
            <a:normAutofit fontScale="85000" lnSpcReduction="20000"/>
          </a:bodyPr>
          <a:lstStyle/>
          <a:p>
            <a:pPr algn="dist"/>
            <a:r>
              <a:rPr lang="en-US" altLang="ja-JP" dirty="0"/>
              <a:t>2026.9.12</a:t>
            </a:r>
            <a:r>
              <a:rPr lang="ja-JP" altLang="en-US" dirty="0"/>
              <a:t>（土）</a:t>
            </a:r>
            <a:r>
              <a:rPr lang="ja-JP" altLang="ja-JP" dirty="0"/>
              <a:t>　</a:t>
            </a:r>
            <a:endParaRPr lang="en-US" altLang="ja-JP" dirty="0"/>
          </a:p>
          <a:p>
            <a:pPr algn="dist"/>
            <a:r>
              <a:rPr lang="en-US" altLang="ja-JP" dirty="0"/>
              <a:t>15</a:t>
            </a:r>
            <a:r>
              <a:rPr lang="ja-JP" altLang="ja-JP" dirty="0"/>
              <a:t>：</a:t>
            </a:r>
            <a:r>
              <a:rPr lang="en-US" altLang="ja-JP" dirty="0"/>
              <a:t>00</a:t>
            </a:r>
            <a:r>
              <a:rPr lang="ja-JP" altLang="ja-JP" dirty="0"/>
              <a:t>～</a:t>
            </a:r>
            <a:r>
              <a:rPr lang="en-US" altLang="ja-JP" dirty="0"/>
              <a:t>16</a:t>
            </a:r>
            <a:r>
              <a:rPr lang="ja-JP" altLang="ja-JP" dirty="0"/>
              <a:t>：</a:t>
            </a:r>
            <a:r>
              <a:rPr lang="en-US" altLang="ja-JP" dirty="0"/>
              <a:t>10</a:t>
            </a:r>
            <a:endParaRPr lang="ja-JP" altLang="ja-JP" dirty="0"/>
          </a:p>
          <a:p>
            <a:pPr algn="dist"/>
            <a:r>
              <a:rPr lang="ja-JP" altLang="ja-JP" dirty="0"/>
              <a:t>担当　遠山　純弘</a:t>
            </a:r>
          </a:p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4825733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10BF253-C619-0BF2-B8CA-5CB1609BC4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6965" y="1783976"/>
            <a:ext cx="8534400" cy="3908612"/>
          </a:xfrm>
        </p:spPr>
        <p:txBody>
          <a:bodyPr>
            <a:normAutofit/>
          </a:bodyPr>
          <a:lstStyle/>
          <a:p>
            <a:pPr lvl="0"/>
            <a:r>
              <a:rPr lang="ja-JP" altLang="en-US" dirty="0"/>
              <a:t>（１）</a:t>
            </a:r>
            <a:r>
              <a:rPr lang="ja-JP" altLang="ja-JP" dirty="0"/>
              <a:t>教科書を読める能力の涵養</a:t>
            </a:r>
            <a:br>
              <a:rPr lang="ja-JP" altLang="ja-JP" dirty="0"/>
            </a:br>
            <a:r>
              <a:rPr lang="ja-JP" altLang="en-US" dirty="0"/>
              <a:t>（２）</a:t>
            </a:r>
            <a:r>
              <a:rPr lang="ja-JP" altLang="ja-JP" dirty="0"/>
              <a:t>暗記能力の涵養</a:t>
            </a:r>
            <a:br>
              <a:rPr lang="ja-JP" altLang="ja-JP" dirty="0"/>
            </a:br>
            <a:r>
              <a:rPr lang="ja-JP" altLang="en-US" dirty="0"/>
              <a:t>（３）</a:t>
            </a:r>
            <a:r>
              <a:rPr lang="ja-JP" altLang="ja-JP" dirty="0"/>
              <a:t>論理的思考の涵養</a:t>
            </a:r>
            <a:br>
              <a:rPr lang="ja-JP" altLang="ja-JP" dirty="0"/>
            </a:br>
            <a:r>
              <a:rPr lang="ja-JP" altLang="en-US" dirty="0"/>
              <a:t>（４）</a:t>
            </a:r>
            <a:r>
              <a:rPr lang="ja-JP" altLang="ja-JP" dirty="0"/>
              <a:t>学修計画の策定</a:t>
            </a:r>
            <a:br>
              <a:rPr lang="en-US" altLang="ja-JP" dirty="0"/>
            </a:br>
            <a:r>
              <a:rPr lang="ja-JP" altLang="en-US" dirty="0"/>
              <a:t>　　⇒</a:t>
            </a:r>
            <a:r>
              <a:rPr lang="ja-JP" altLang="ja-JP" dirty="0"/>
              <a:t>客観的な能力の分析</a:t>
            </a:r>
            <a:br>
              <a:rPr lang="ja-JP" altLang="ja-JP" dirty="0"/>
            </a:br>
            <a:endParaRPr kumimoji="1" lang="ja-JP" altLang="en-US" dirty="0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2ABEFA71-BC1D-6407-6B3A-7F38C6E279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9718" y="834716"/>
            <a:ext cx="8408894" cy="1307849"/>
          </a:xfrm>
        </p:spPr>
        <p:txBody>
          <a:bodyPr/>
          <a:lstStyle/>
          <a:p>
            <a:r>
              <a:rPr lang="ja-JP" altLang="en-US" sz="3600" dirty="0">
                <a:solidFill>
                  <a:schemeClr val="tx1"/>
                </a:solidFill>
              </a:rPr>
              <a:t>１．</a:t>
            </a:r>
            <a:r>
              <a:rPr lang="ja-JP" altLang="ja-JP" sz="3600" dirty="0">
                <a:solidFill>
                  <a:schemeClr val="tx1"/>
                </a:solidFill>
              </a:rPr>
              <a:t>入学前の基本的</a:t>
            </a:r>
            <a:r>
              <a:rPr lang="ja-JP" altLang="en-US" sz="3600" dirty="0">
                <a:solidFill>
                  <a:schemeClr val="tx1"/>
                </a:solidFill>
              </a:rPr>
              <a:t>能力</a:t>
            </a:r>
            <a:r>
              <a:rPr lang="ja-JP" altLang="ja-JP" sz="3600" dirty="0">
                <a:solidFill>
                  <a:schemeClr val="tx1"/>
                </a:solidFill>
              </a:rPr>
              <a:t>の涵養</a:t>
            </a:r>
          </a:p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7267915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DB627C7-5BE2-9E18-BD11-96B40C3205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211" y="2170454"/>
            <a:ext cx="9132141" cy="3674533"/>
          </a:xfrm>
        </p:spPr>
        <p:txBody>
          <a:bodyPr>
            <a:normAutofit/>
          </a:bodyPr>
          <a:lstStyle/>
          <a:p>
            <a:pPr lvl="0"/>
            <a:r>
              <a:rPr lang="ja-JP" altLang="ja-JP" dirty="0"/>
              <a:t>⇒実務家として必要な技能があるか否か？</a:t>
            </a:r>
            <a:br>
              <a:rPr lang="en-US" altLang="ja-JP" dirty="0"/>
            </a:br>
            <a:r>
              <a:rPr lang="ja-JP" altLang="en-US" dirty="0"/>
              <a:t>（１）</a:t>
            </a:r>
            <a:r>
              <a:rPr lang="ja-JP" altLang="ja-JP" dirty="0"/>
              <a:t>法律的な考え方ができるか？</a:t>
            </a:r>
            <a:br>
              <a:rPr lang="ja-JP" altLang="ja-JP" dirty="0"/>
            </a:br>
            <a:r>
              <a:rPr lang="ja-JP" altLang="en-US" dirty="0"/>
              <a:t>（２）</a:t>
            </a:r>
            <a:r>
              <a:rPr lang="ja-JP" altLang="ja-JP" dirty="0"/>
              <a:t>必要な知識を有しているか？</a:t>
            </a:r>
            <a:br>
              <a:rPr lang="ja-JP" altLang="ja-JP" dirty="0"/>
            </a:br>
            <a:endParaRPr kumimoji="1" lang="ja-JP" altLang="en-US" dirty="0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3A4361D3-A237-323C-80DA-AAB8230878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4212" y="663388"/>
            <a:ext cx="8534400" cy="1507066"/>
          </a:xfrm>
        </p:spPr>
        <p:txBody>
          <a:bodyPr>
            <a:normAutofit/>
          </a:bodyPr>
          <a:lstStyle/>
          <a:p>
            <a:r>
              <a:rPr lang="ja-JP" altLang="ja-JP" sz="3200" dirty="0">
                <a:solidFill>
                  <a:schemeClr val="tx1"/>
                </a:solidFill>
              </a:rPr>
              <a:t>２．司法試験では何が問われているか？</a:t>
            </a:r>
            <a:endParaRPr kumimoji="1" lang="ja-JP" altLang="en-US" sz="3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8158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8247AF9-8E24-D3D8-103D-3C7D69DDBA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84450FAF-B0C4-B9DE-25A5-970D179078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57080" y="1918446"/>
            <a:ext cx="8534401" cy="3030071"/>
          </a:xfrm>
        </p:spPr>
        <p:txBody>
          <a:bodyPr>
            <a:normAutofit/>
          </a:bodyPr>
          <a:lstStyle/>
          <a:p>
            <a:r>
              <a:rPr lang="ja-JP" altLang="ja-JP" sz="5400" b="1" dirty="0">
                <a:solidFill>
                  <a:schemeClr val="tx1"/>
                </a:solidFill>
              </a:rPr>
              <a:t>民法の全体構造を見てみよう！</a:t>
            </a:r>
            <a:endParaRPr kumimoji="1" lang="ja-JP" altLang="en-US" sz="5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83165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9A54B0E-C1BD-DC8B-8289-A4346CA5CF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211" y="1362636"/>
            <a:ext cx="10709930" cy="4631764"/>
          </a:xfrm>
        </p:spPr>
        <p:txBody>
          <a:bodyPr>
            <a:normAutofit fontScale="90000"/>
          </a:bodyPr>
          <a:lstStyle/>
          <a:p>
            <a:r>
              <a:rPr lang="ja-JP" altLang="en-US" dirty="0"/>
              <a:t>　　　　　　　　　　　</a:t>
            </a:r>
            <a:br>
              <a:rPr lang="en-US" altLang="ja-JP" dirty="0"/>
            </a:br>
            <a:r>
              <a:rPr lang="ja-JP" altLang="en-US" dirty="0"/>
              <a:t>　　　　　　　　物権（担保物権含む）　</a:t>
            </a:r>
            <a:br>
              <a:rPr lang="en-US" altLang="ja-JP" dirty="0"/>
            </a:br>
            <a:r>
              <a:rPr lang="ja-JP" altLang="en-US" dirty="0"/>
              <a:t>　　　　　　　　　　　　　　</a:t>
            </a:r>
            <a:br>
              <a:rPr lang="en-US" altLang="ja-JP" dirty="0"/>
            </a:br>
            <a:r>
              <a:rPr lang="ja-JP" altLang="en-US" dirty="0"/>
              <a:t>　　　　　　　　　　　　　　　　　　　　　契約</a:t>
            </a:r>
            <a:br>
              <a:rPr lang="en-US" altLang="ja-JP" dirty="0"/>
            </a:br>
            <a:r>
              <a:rPr lang="ja-JP" altLang="en-US" dirty="0"/>
              <a:t>　　　　　　　　債権　債権総則　債権各則</a:t>
            </a:r>
            <a:br>
              <a:rPr lang="en-US" altLang="ja-JP" dirty="0"/>
            </a:br>
            <a:r>
              <a:rPr lang="ja-JP" altLang="en-US" dirty="0"/>
              <a:t>民法総則　　　　　　　　　　　　　　　　　法定債権</a:t>
            </a:r>
            <a:br>
              <a:rPr lang="en-US" altLang="ja-JP" dirty="0"/>
            </a:br>
            <a:r>
              <a:rPr lang="ja-JP" altLang="en-US" dirty="0"/>
              <a:t>　　　　　　　　</a:t>
            </a:r>
            <a:br>
              <a:rPr lang="en-US" altLang="ja-JP" dirty="0"/>
            </a:br>
            <a:r>
              <a:rPr lang="ja-JP" altLang="en-US" dirty="0"/>
              <a:t>　　　　　　　　親族</a:t>
            </a:r>
            <a:br>
              <a:rPr lang="en-US" altLang="ja-JP" dirty="0"/>
            </a:br>
            <a:br>
              <a:rPr lang="en-US" altLang="ja-JP" dirty="0"/>
            </a:br>
            <a:r>
              <a:rPr lang="ja-JP" altLang="en-US" dirty="0"/>
              <a:t>　　　　　　　　相続</a:t>
            </a:r>
            <a:endParaRPr kumimoji="1" lang="ja-JP" altLang="en-US" dirty="0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10ABF683-EC65-E098-9999-A0B500C188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4212" y="685801"/>
            <a:ext cx="8534400" cy="883024"/>
          </a:xfrm>
        </p:spPr>
        <p:txBody>
          <a:bodyPr/>
          <a:lstStyle/>
          <a:p>
            <a:r>
              <a:rPr lang="ja-JP" altLang="ja-JP" sz="4000" dirty="0">
                <a:solidFill>
                  <a:schemeClr val="tx1"/>
                </a:solidFill>
              </a:rPr>
              <a:t>３．民法の全体構造</a:t>
            </a:r>
            <a:endParaRPr lang="ja-JP" altLang="en-US" sz="4000" dirty="0">
              <a:solidFill>
                <a:schemeClr val="tx1"/>
              </a:solidFill>
            </a:endParaRPr>
          </a:p>
          <a:p>
            <a:endParaRPr kumimoji="1" lang="ja-JP" altLang="en-US" dirty="0"/>
          </a:p>
        </p:txBody>
      </p:sp>
      <p:sp>
        <p:nvSpPr>
          <p:cNvPr id="4" name="左中かっこ 3">
            <a:extLst>
              <a:ext uri="{FF2B5EF4-FFF2-40B4-BE49-F238E27FC236}">
                <a16:creationId xmlns:a16="http://schemas.microsoft.com/office/drawing/2014/main" id="{CFA75A5F-40F1-2F0D-DA76-15163C86518A}"/>
              </a:ext>
            </a:extLst>
          </p:cNvPr>
          <p:cNvSpPr/>
          <p:nvPr/>
        </p:nvSpPr>
        <p:spPr>
          <a:xfrm>
            <a:off x="3101788" y="1963271"/>
            <a:ext cx="519953" cy="3687483"/>
          </a:xfrm>
          <a:prstGeom prst="leftBrac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9374674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758BEC4-4A33-D18E-A0EF-E2E0CA1070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212" y="2192869"/>
            <a:ext cx="10010682" cy="3801530"/>
          </a:xfrm>
        </p:spPr>
        <p:txBody>
          <a:bodyPr>
            <a:noAutofit/>
          </a:bodyPr>
          <a:lstStyle/>
          <a:p>
            <a:r>
              <a:rPr lang="ja-JP" altLang="ja-JP" sz="2400" dirty="0"/>
              <a:t>（１）本学の民法の授業システム</a:t>
            </a:r>
            <a:br>
              <a:rPr lang="ja-JP" altLang="ja-JP" sz="2400" dirty="0"/>
            </a:br>
            <a:r>
              <a:rPr lang="ja-JP" altLang="ja-JP" sz="2400" dirty="0"/>
              <a:t>【１年次の民法の授業】</a:t>
            </a:r>
            <a:br>
              <a:rPr lang="ja-JP" altLang="ja-JP" sz="2400" dirty="0"/>
            </a:br>
            <a:r>
              <a:rPr lang="ja-JP" altLang="ja-JP" sz="2400" dirty="0"/>
              <a:t>【春学期】　　　　　　　　　　【秋学期】</a:t>
            </a:r>
            <a:br>
              <a:rPr lang="ja-JP" altLang="ja-JP" sz="2400" dirty="0"/>
            </a:br>
            <a:r>
              <a:rPr lang="ja-JP" altLang="ja-JP" sz="2400" dirty="0"/>
              <a:t>（必修）　　　　　　　　　　　</a:t>
            </a:r>
            <a:br>
              <a:rPr lang="ja-JP" altLang="ja-JP" sz="2400" dirty="0"/>
            </a:br>
            <a:r>
              <a:rPr lang="ja-JP" altLang="ja-JP" sz="2400" dirty="0"/>
              <a:t>　民法Ⅰ・民法Ⅱ（契約法）　　　　民法Ⅲ（物権・事務管理・不当利</a:t>
            </a:r>
            <a:br>
              <a:rPr lang="en-US" altLang="ja-JP" sz="2400" dirty="0"/>
            </a:br>
            <a:r>
              <a:rPr lang="ja-JP" altLang="en-US" sz="2400" dirty="0"/>
              <a:t>　　　　　　　　　　　　　　　　　　　　</a:t>
            </a:r>
            <a:r>
              <a:rPr lang="ja-JP" altLang="ja-JP" sz="2400" dirty="0"/>
              <a:t>得・不法行為）</a:t>
            </a:r>
            <a:br>
              <a:rPr lang="ja-JP" altLang="ja-JP" sz="2400" dirty="0"/>
            </a:br>
            <a:r>
              <a:rPr lang="ja-JP" altLang="ja-JP" sz="2400" dirty="0"/>
              <a:t>　民法Ⅴ（家族法）　　　　　　　　民法Ⅳ（債権担保）</a:t>
            </a:r>
            <a:br>
              <a:rPr lang="ja-JP" altLang="ja-JP" sz="2400" dirty="0"/>
            </a:br>
            <a:r>
              <a:rPr lang="en-US" altLang="ja-JP" sz="2400" dirty="0"/>
              <a:t> </a:t>
            </a:r>
            <a:br>
              <a:rPr lang="ja-JP" altLang="ja-JP" sz="2400" dirty="0"/>
            </a:br>
            <a:r>
              <a:rPr lang="ja-JP" altLang="ja-JP" sz="2400" dirty="0"/>
              <a:t>（選択）</a:t>
            </a:r>
            <a:br>
              <a:rPr lang="ja-JP" altLang="ja-JP" sz="2400" dirty="0"/>
            </a:br>
            <a:r>
              <a:rPr lang="ja-JP" altLang="ja-JP" sz="2400" dirty="0"/>
              <a:t>　基礎ゼミＡ　　　　　　　　　　　基礎ゼミＢ</a:t>
            </a:r>
            <a:br>
              <a:rPr lang="ja-JP" altLang="ja-JP" sz="2400" dirty="0"/>
            </a:br>
            <a:r>
              <a:rPr lang="ja-JP" altLang="ja-JP" sz="2400" dirty="0"/>
              <a:t>　　　　　　　　　　　　</a:t>
            </a:r>
            <a:br>
              <a:rPr lang="ja-JP" altLang="ja-JP" sz="2400" dirty="0"/>
            </a:br>
            <a:endParaRPr kumimoji="1" lang="ja-JP" altLang="en-US" sz="2400" dirty="0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BC896712-9A55-B7F8-0457-71AF5DC126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4211" y="685801"/>
            <a:ext cx="9544517" cy="1507068"/>
          </a:xfrm>
        </p:spPr>
        <p:txBody>
          <a:bodyPr>
            <a:normAutofit/>
          </a:bodyPr>
          <a:lstStyle/>
          <a:p>
            <a:r>
              <a:rPr lang="ja-JP" altLang="en-US" sz="3600" dirty="0">
                <a:solidFill>
                  <a:schemeClr val="tx1"/>
                </a:solidFill>
              </a:rPr>
              <a:t>４</a:t>
            </a:r>
            <a:r>
              <a:rPr lang="ja-JP" altLang="ja-JP" sz="3600" dirty="0">
                <a:solidFill>
                  <a:schemeClr val="tx1"/>
                </a:solidFill>
              </a:rPr>
              <a:t>．民法の全体構造</a:t>
            </a:r>
            <a:r>
              <a:rPr lang="ja-JP" altLang="en-US" sz="3600" dirty="0">
                <a:solidFill>
                  <a:schemeClr val="tx1"/>
                </a:solidFill>
              </a:rPr>
              <a:t>と本学のカリキュラム</a:t>
            </a:r>
            <a:endParaRPr kumimoji="1" lang="ja-JP" altLang="en-US" sz="3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91635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1FAC33B-7A36-54F1-A262-40BA3329E2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211" y="1595718"/>
            <a:ext cx="10225835" cy="4398681"/>
          </a:xfrm>
        </p:spPr>
        <p:txBody>
          <a:bodyPr>
            <a:normAutofit/>
          </a:bodyPr>
          <a:lstStyle/>
          <a:p>
            <a:r>
              <a:rPr lang="ja-JP" altLang="ja-JP" dirty="0"/>
              <a:t>【参考文献】</a:t>
            </a:r>
            <a:br>
              <a:rPr lang="ja-JP" altLang="ja-JP" dirty="0"/>
            </a:br>
            <a:r>
              <a:rPr lang="ja-JP" altLang="ja-JP" dirty="0"/>
              <a:t>　松久三四彦ほか『オリエンテーション民法（第</a:t>
            </a:r>
            <a:r>
              <a:rPr lang="en-US" altLang="ja-JP" dirty="0"/>
              <a:t>3</a:t>
            </a:r>
            <a:r>
              <a:rPr lang="ja-JP" altLang="ja-JP" dirty="0"/>
              <a:t>版）』（有斐閣，</a:t>
            </a:r>
            <a:r>
              <a:rPr lang="en-US" altLang="ja-JP" dirty="0"/>
              <a:t>2024</a:t>
            </a:r>
            <a:r>
              <a:rPr lang="ja-JP" altLang="ja-JP" dirty="0"/>
              <a:t>年）</a:t>
            </a:r>
            <a:r>
              <a:rPr lang="en-US" altLang="ja-JP" dirty="0"/>
              <a:t>2,750</a:t>
            </a:r>
            <a:r>
              <a:rPr lang="ja-JP" altLang="ja-JP" dirty="0"/>
              <a:t>円</a:t>
            </a:r>
            <a:br>
              <a:rPr lang="ja-JP" altLang="ja-JP" dirty="0"/>
            </a:br>
            <a:endParaRPr kumimoji="1" lang="ja-JP" altLang="en-US" dirty="0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7D0C03A0-30F9-3A07-4D05-113B397E3A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4212" y="685801"/>
            <a:ext cx="8534400" cy="712693"/>
          </a:xfrm>
        </p:spPr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186255726"/>
      </p:ext>
    </p:extLst>
  </p:cSld>
  <p:clrMapOvr>
    <a:masterClrMapping/>
  </p:clrMapOvr>
</p:sld>
</file>

<file path=ppt/theme/theme1.xml><?xml version="1.0" encoding="utf-8"?>
<a:theme xmlns:a="http://schemas.openxmlformats.org/drawingml/2006/main" name="スライス">
  <a:themeElements>
    <a:clrScheme name="スライス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スライス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スライス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89</TotalTime>
  <Words>294</Words>
  <Application>Microsoft Office PowerPoint</Application>
  <PresentationFormat>ワイド画面</PresentationFormat>
  <Paragraphs>14</Paragraphs>
  <Slides>7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2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7</vt:i4>
      </vt:variant>
    </vt:vector>
  </HeadingPairs>
  <TitlesOfParts>
    <vt:vector size="10" baseType="lpstr">
      <vt:lpstr>Century Gothic</vt:lpstr>
      <vt:lpstr>Wingdings 3</vt:lpstr>
      <vt:lpstr>スライス</vt:lpstr>
      <vt:lpstr>2027年度入学予定者サポートプログラム（未修者コース）</vt:lpstr>
      <vt:lpstr>（１）教科書を読める能力の涵養 （２）暗記能力の涵養 （３）論理的思考の涵養 （４）学修計画の策定 　　⇒客観的な能力の分析 </vt:lpstr>
      <vt:lpstr>⇒実務家として必要な技能があるか否か？ （１）法律的な考え方ができるか？ （２）必要な知識を有しているか？ </vt:lpstr>
      <vt:lpstr>PowerPoint プレゼンテーション</vt:lpstr>
      <vt:lpstr>　　　　　　　　　　　 　　　　　　　　物権（担保物権含む）　 　　　　　　　　　　　　　　 　　　　　　　　　　　　　　　　　　　　　契約 　　　　　　　　債権　債権総則　債権各則 民法総則　　　　　　　　　　　　　　　　　法定債権 　　　　　　　　 　　　　　　　　親族  　　　　　　　　相続</vt:lpstr>
      <vt:lpstr>（１）本学の民法の授業システム 【１年次の民法の授業】 【春学期】　　　　　　　　　　【秋学期】 （必修）　　　　　　　　　　　 　民法Ⅰ・民法Ⅱ（契約法）　　　　民法Ⅲ（物権・事務管理・不当利 　　　　　　　　　　　　　　　　　　　　得・不法行為） 　民法Ⅴ（家族法）　　　　　　　　民法Ⅳ（債権担保）   （選択） 　基礎ゼミＡ　　　　　　　　　　　基礎ゼミＢ 　　　　　　　　　　　　 </vt:lpstr>
      <vt:lpstr>【参考文献】 　松久三四彦ほか『オリエンテーション民法（第3版）』（有斐閣，2024年）2,750円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純弘 遠山</dc:creator>
  <cp:lastModifiedBy>純弘 遠山</cp:lastModifiedBy>
  <cp:revision>8</cp:revision>
  <dcterms:created xsi:type="dcterms:W3CDTF">2025-08-27T12:20:16Z</dcterms:created>
  <dcterms:modified xsi:type="dcterms:W3CDTF">2026-08-19T03:01:34Z</dcterms:modified>
</cp:coreProperties>
</file>